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70" r:id="rId4"/>
    <p:sldId id="272" r:id="rId5"/>
    <p:sldId id="260" r:id="rId6"/>
    <p:sldId id="278" r:id="rId7"/>
    <p:sldId id="258" r:id="rId8"/>
    <p:sldId id="280" r:id="rId9"/>
    <p:sldId id="281" r:id="rId10"/>
    <p:sldId id="282" r:id="rId11"/>
    <p:sldId id="259" r:id="rId12"/>
    <p:sldId id="284" r:id="rId13"/>
    <p:sldId id="285" r:id="rId14"/>
    <p:sldId id="286" r:id="rId15"/>
    <p:sldId id="288" r:id="rId16"/>
    <p:sldId id="289" r:id="rId17"/>
    <p:sldId id="292" r:id="rId18"/>
    <p:sldId id="290" r:id="rId19"/>
    <p:sldId id="29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D7420-3127-4E56-A5E8-B4B44B3E1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608A36-1B34-4877-B96F-369986D1D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E42691-47FB-448C-94A9-26DAA4DEA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9E2C2D-CC37-4438-A1C8-42EF0C24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F81B29-7598-4C8C-8CA1-44E73625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59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55C22-4DBD-41B3-B6F3-AFDED2F7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9C552FF-E8C0-49ED-996D-00FE433CC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FEDAC0-2CA8-414D-AFCD-CB2D572C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D18325-2DF7-4ADF-9E94-7F96378A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DCA7E7-4739-4B47-A8F0-E0F8AAAB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205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BD149CA-9AB0-4A91-8779-264F2DDCA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35E55C3-E326-48FB-BBBD-CC7AF864D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CF3815-01CA-4C8F-BB7C-AC9056648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270B8B-DBAC-4A61-80DE-B51E55D9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79028-A674-4719-8AE3-40886D30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06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17C752-418F-4967-8EC3-83106ACF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D16791-F22A-46D0-8990-8FB6A79FD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F95098-B6C4-443E-B18A-CF975B22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599A4E-05DC-4B67-857D-54B7BD10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5D8087-EDD0-4644-9048-34CCDE1ED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06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D3E8D-A3F4-46F8-A5AB-FAD08A10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DB8ACF-126C-47D1-B4E5-F4B7AB7A9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949481-5FBE-42F1-A179-60B47898B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54A14A-DA6B-4CC6-A890-E81B9520B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E265C-2C70-43A8-9E00-BB0EB1CA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73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0B5F77-17A3-471E-A1BC-BE9FB0B3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496B2-3688-48A7-A626-CF70C70E3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80B6A5-31BD-4885-B0E6-8D1C69137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9B7D73-BA10-44F9-85B2-1601434E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DBC598-32F4-43A7-8E06-A00750BD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26C971-9E0E-4674-95D9-EA27529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08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96877-1C4A-44DE-9EAC-9CB9F61A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D9DB63-4438-4688-9E0A-0CF74C41C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F91F4-CAD6-4E2F-B91D-CADEC46C9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DD2B7D2-6E4D-4A98-91C1-A79E6DF19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E5B3773-9BD4-4906-A6BB-1AAB6269F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EEAF63A-B338-4D56-A44A-7BCED92E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77CB20E-54E6-4724-9316-A6D5352A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037FE8C-78D6-4683-9B24-61AF0895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018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4A051-D5F2-411B-84B3-1088B7D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584B04F-329F-4DE0-A14A-D171A6D0B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06E8F7-D17D-4F28-A1C5-07A00ACF7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CD8787-CAA4-4C81-A37F-90783059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307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C87DC2A-5097-448B-A9D3-113319A52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AB03C9A-E993-42BA-AA78-881011D95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2B0F1D-1FB6-4432-84DA-7D962E16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57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2B6716-24C5-4E05-91F3-C018332D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6AE81C-4AFF-4910-AAA8-6B40C1D12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743909-6D9E-40DE-8D91-5B0BF0D8C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5E2EEB-DFB9-4FFC-9362-CD5D98926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7E5E32-79D0-4D19-B4A7-620978498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C59FEB-2A8C-4618-8C39-6AC577CE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06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5C4170-7879-4399-8403-5A6112619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8288113-4371-4C07-8B06-C1AF23665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E54EE19-4E2B-47BC-B720-6F70B54CA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7253E0-7E6E-47A6-8149-705B76CF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B91E07-C1E2-425D-9D21-57C81229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6C561B-5C1B-4497-9EE3-BF77E3895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94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094A44F-1915-4782-AB90-AFE9369A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BAABFC-A313-4B25-A54D-C1632B2BB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95DA1D-037A-4116-92FD-2B15AE29E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27DD-6C72-4C70-B616-AA933A539797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6C9B60-675C-4DD0-946F-78B569E92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647A8E-AD83-49F8-A62F-5BF63B33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DD245-7EB8-4E37-A458-212FF51F1E9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AD1E18B3-01DA-4132-BDA9-62A82B87AA4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4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D15578-5076-42A3-B59C-5508F222A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69194" cy="685800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DF3F819-FBB7-472F-9869-6CCCA916ED83}"/>
              </a:ext>
            </a:extLst>
          </p:cNvPr>
          <p:cNvSpPr txBox="1"/>
          <p:nvPr/>
        </p:nvSpPr>
        <p:spPr>
          <a:xfrm>
            <a:off x="6084597" y="3920261"/>
            <a:ext cx="430355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700" b="1" dirty="0" err="1">
                <a:ln w="127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</a:rPr>
              <a:t>Aniball</a:t>
            </a:r>
            <a:endParaRPr lang="en-US" altLang="zh-TW" sz="7700" b="1" dirty="0"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5AB9F3-B5BD-412C-B60F-29590F7A5F16}"/>
              </a:ext>
            </a:extLst>
          </p:cNvPr>
          <p:cNvSpPr txBox="1"/>
          <p:nvPr/>
        </p:nvSpPr>
        <p:spPr>
          <a:xfrm>
            <a:off x="6333688" y="5566102"/>
            <a:ext cx="5553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遊戲平台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電腦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多人派對遊戲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徐浩宇、東宇傑、曹家誠、陳亮孔、謝仲和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0733E47-AFBC-4DAF-BBAA-5E146FDBA39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9B86F"/>
              </a:clrFrom>
              <a:clrTo>
                <a:srgbClr val="39B86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99009" y="192369"/>
            <a:ext cx="1919557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10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5D71E1-992B-45FE-9EBE-6DAC687D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930" y="820608"/>
            <a:ext cx="2524125" cy="102711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關卡特色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B40A450D-DB1F-4534-BCFF-72FBB1C87D45}"/>
              </a:ext>
            </a:extLst>
          </p:cNvPr>
          <p:cNvSpPr txBox="1">
            <a:spLocks/>
          </p:cNvSpPr>
          <p:nvPr/>
        </p:nvSpPr>
        <p:spPr>
          <a:xfrm>
            <a:off x="3754530" y="3997455"/>
            <a:ext cx="6113370" cy="837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solidFill>
                  <a:srgbClr val="FFC000"/>
                </a:solidFill>
              </a:rPr>
              <a:t>磁力改變區域</a:t>
            </a:r>
            <a:r>
              <a:rPr lang="en-US" altLang="zh-TW" sz="1800" b="1" dirty="0">
                <a:solidFill>
                  <a:schemeClr val="bg1"/>
                </a:solidFill>
              </a:rPr>
              <a:t>:</a:t>
            </a:r>
            <a:r>
              <a:rPr lang="zh-TW" altLang="en-US" sz="1800" b="1" dirty="0">
                <a:solidFill>
                  <a:schemeClr val="bg1"/>
                </a:solidFill>
              </a:rPr>
              <a:t> </a:t>
            </a:r>
            <a:r>
              <a:rPr lang="zh-TW" altLang="en-US" sz="1400" b="1" dirty="0">
                <a:solidFill>
                  <a:schemeClr val="bg1"/>
                </a:solidFill>
              </a:rPr>
              <a:t>位於關卡中間，碰觸時可改變玩家磁極</a:t>
            </a:r>
            <a:r>
              <a:rPr lang="en-US" altLang="zh-TW" sz="1400" b="1" dirty="0">
                <a:solidFill>
                  <a:schemeClr val="bg1"/>
                </a:solidFill>
              </a:rPr>
              <a:t>(N</a:t>
            </a:r>
            <a:r>
              <a:rPr lang="zh-TW" altLang="en-US" sz="1400" b="1" dirty="0">
                <a:solidFill>
                  <a:schemeClr val="bg1"/>
                </a:solidFill>
              </a:rPr>
              <a:t>極或</a:t>
            </a:r>
            <a:r>
              <a:rPr lang="en-US" altLang="zh-TW" sz="1400" b="1" dirty="0">
                <a:solidFill>
                  <a:schemeClr val="bg1"/>
                </a:solidFill>
              </a:rPr>
              <a:t>S</a:t>
            </a:r>
            <a:r>
              <a:rPr lang="zh-TW" altLang="en-US" sz="1400" b="1" dirty="0">
                <a:solidFill>
                  <a:schemeClr val="bg1"/>
                </a:solidFill>
              </a:rPr>
              <a:t>極</a:t>
            </a:r>
            <a:r>
              <a:rPr lang="en-US" altLang="zh-TW" sz="1400" b="1" dirty="0">
                <a:solidFill>
                  <a:schemeClr val="bg1"/>
                </a:solidFill>
              </a:rPr>
              <a:t>)</a:t>
            </a:r>
          </a:p>
          <a:p>
            <a:r>
              <a:rPr lang="zh-TW" altLang="en-US" sz="1800" b="1" dirty="0">
                <a:solidFill>
                  <a:srgbClr val="FFC000"/>
                </a:solidFill>
              </a:rPr>
              <a:t>磁力機關</a:t>
            </a:r>
            <a:r>
              <a:rPr lang="en-US" altLang="zh-TW" sz="1800" b="1" dirty="0">
                <a:solidFill>
                  <a:schemeClr val="bg1"/>
                </a:solidFill>
              </a:rPr>
              <a:t>:</a:t>
            </a:r>
            <a:r>
              <a:rPr lang="zh-TW" altLang="en-US" sz="1800" b="1" dirty="0">
                <a:solidFill>
                  <a:schemeClr val="bg1"/>
                </a:solidFill>
              </a:rPr>
              <a:t> </a:t>
            </a:r>
            <a:r>
              <a:rPr lang="zh-TW" altLang="en-US" sz="1400" b="1" dirty="0">
                <a:solidFill>
                  <a:schemeClr val="bg1"/>
                </a:solidFill>
              </a:rPr>
              <a:t>位於四個角落，隨機啟動為</a:t>
            </a:r>
            <a:r>
              <a:rPr lang="en-US" altLang="zh-TW" sz="1400" b="1" dirty="0">
                <a:solidFill>
                  <a:schemeClr val="bg1"/>
                </a:solidFill>
              </a:rPr>
              <a:t>N</a:t>
            </a:r>
            <a:r>
              <a:rPr lang="zh-TW" altLang="en-US" sz="1400" b="1" dirty="0">
                <a:solidFill>
                  <a:schemeClr val="bg1"/>
                </a:solidFill>
              </a:rPr>
              <a:t>極或</a:t>
            </a:r>
            <a:r>
              <a:rPr lang="en-US" altLang="zh-TW" sz="1400" b="1" dirty="0">
                <a:solidFill>
                  <a:schemeClr val="bg1"/>
                </a:solidFill>
              </a:rPr>
              <a:t>S</a:t>
            </a:r>
            <a:r>
              <a:rPr lang="zh-TW" altLang="en-US" sz="1400" b="1" dirty="0">
                <a:solidFill>
                  <a:schemeClr val="bg1"/>
                </a:solidFill>
              </a:rPr>
              <a:t>極，其引力對玩家造成影響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2D2363-A7B7-47E7-BE91-1D3C86414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19" y="2298690"/>
            <a:ext cx="1302055" cy="1511642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CC0A347B-E503-414B-A8AF-E57C463EB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5" y="3616123"/>
            <a:ext cx="3085637" cy="1511642"/>
          </a:xfr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4402B172-9B19-4340-88DB-2836BC24003B}"/>
              </a:ext>
            </a:extLst>
          </p:cNvPr>
          <p:cNvGrpSpPr/>
          <p:nvPr/>
        </p:nvGrpSpPr>
        <p:grpSpPr>
          <a:xfrm>
            <a:off x="1206924" y="1847721"/>
            <a:ext cx="1750860" cy="1511642"/>
            <a:chOff x="544562" y="2167485"/>
            <a:chExt cx="4508928" cy="3558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EF001F4-51D2-4170-8B5E-7AF648659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563" y="2167485"/>
              <a:ext cx="4508927" cy="355883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1380AF5-2FBD-419B-8E74-3677ACB5D6B2}"/>
                </a:ext>
              </a:extLst>
            </p:cNvPr>
            <p:cNvSpPr/>
            <p:nvPr/>
          </p:nvSpPr>
          <p:spPr>
            <a:xfrm>
              <a:off x="544562" y="2167485"/>
              <a:ext cx="4508927" cy="3558832"/>
            </a:xfrm>
            <a:prstGeom prst="rect">
              <a:avLst/>
            </a:prstGeom>
            <a:noFill/>
            <a:ln w="1270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F116B16E-DBB5-4B18-9222-2ED6BCECB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605" y="2298690"/>
            <a:ext cx="1269881" cy="1511642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2BF103C-DC87-43F6-9E23-131AD36F7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95"/>
          <a:stretch/>
        </p:blipFill>
        <p:spPr>
          <a:xfrm>
            <a:off x="7391659" y="2039274"/>
            <a:ext cx="1369726" cy="1771058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33DCE7-5E8D-4376-8FBC-D9D1E56A8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700" y="4834912"/>
            <a:ext cx="1484088" cy="1642745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23D564C4-08C9-4090-8884-E8C949FA2B0B}"/>
              </a:ext>
            </a:extLst>
          </p:cNvPr>
          <p:cNvSpPr txBox="1">
            <a:spLocks/>
          </p:cNvSpPr>
          <p:nvPr/>
        </p:nvSpPr>
        <p:spPr>
          <a:xfrm>
            <a:off x="3764314" y="4657831"/>
            <a:ext cx="3336108" cy="4920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b="1" dirty="0">
                <a:solidFill>
                  <a:srgbClr val="FFC000"/>
                </a:solidFill>
              </a:rPr>
              <a:t>射門成功效果</a:t>
            </a:r>
            <a:r>
              <a:rPr lang="en-US" altLang="zh-TW" sz="1800" b="1" dirty="0">
                <a:solidFill>
                  <a:schemeClr val="bg1"/>
                </a:solidFill>
              </a:rPr>
              <a:t>:</a:t>
            </a:r>
            <a:r>
              <a:rPr lang="zh-TW" altLang="en-US" sz="1800" b="1" dirty="0">
                <a:solidFill>
                  <a:schemeClr val="bg1"/>
                </a:solidFill>
              </a:rPr>
              <a:t> </a:t>
            </a:r>
            <a:r>
              <a:rPr lang="zh-TW" altLang="en-US" sz="1400" b="1" dirty="0">
                <a:solidFill>
                  <a:schemeClr val="bg1"/>
                </a:solidFill>
              </a:rPr>
              <a:t>會發出煙火慶祝</a:t>
            </a:r>
          </a:p>
        </p:txBody>
      </p:sp>
    </p:spTree>
    <p:extLst>
      <p:ext uri="{BB962C8B-B14F-4D97-AF65-F5344CB8AC3E}">
        <p14:creationId xmlns:p14="http://schemas.microsoft.com/office/powerpoint/2010/main" val="36189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19CDD98-2AC6-4712-8456-32C14976B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5"/>
          <a:stretch/>
        </p:blipFill>
        <p:spPr>
          <a:xfrm>
            <a:off x="1602596" y="2492770"/>
            <a:ext cx="1391992" cy="185182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F460B81-8F9E-42DC-850F-8751506C0413}"/>
              </a:ext>
            </a:extLst>
          </p:cNvPr>
          <p:cNvSpPr/>
          <p:nvPr/>
        </p:nvSpPr>
        <p:spPr>
          <a:xfrm>
            <a:off x="1602596" y="2492770"/>
            <a:ext cx="1391992" cy="1851820"/>
          </a:xfrm>
          <a:prstGeom prst="rect">
            <a:avLst/>
          </a:prstGeom>
          <a:noFill/>
          <a:ln w="1270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51B9065-D53B-406A-82BC-E30EC20CCA77}"/>
              </a:ext>
            </a:extLst>
          </p:cNvPr>
          <p:cNvGrpSpPr/>
          <p:nvPr/>
        </p:nvGrpSpPr>
        <p:grpSpPr>
          <a:xfrm>
            <a:off x="3976824" y="2492772"/>
            <a:ext cx="1391993" cy="1851819"/>
            <a:chOff x="5269158" y="2503090"/>
            <a:chExt cx="1391993" cy="185181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8895E7B-8D01-4EB2-B720-87BC2FCC0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25"/>
            <a:stretch/>
          </p:blipFill>
          <p:spPr>
            <a:xfrm>
              <a:off x="5269158" y="2552623"/>
              <a:ext cx="1391993" cy="180228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AF1F23-6982-447C-B1CC-3B2B990A1D3B}"/>
                </a:ext>
              </a:extLst>
            </p:cNvPr>
            <p:cNvSpPr/>
            <p:nvPr/>
          </p:nvSpPr>
          <p:spPr>
            <a:xfrm>
              <a:off x="5269159" y="2503090"/>
              <a:ext cx="1391992" cy="1851819"/>
            </a:xfrm>
            <a:prstGeom prst="rect">
              <a:avLst/>
            </a:prstGeom>
            <a:noFill/>
            <a:ln w="1270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2BFDD9F-5CB7-49BB-9FBE-0FD993DE38F2}"/>
              </a:ext>
            </a:extLst>
          </p:cNvPr>
          <p:cNvGrpSpPr/>
          <p:nvPr/>
        </p:nvGrpSpPr>
        <p:grpSpPr>
          <a:xfrm>
            <a:off x="7111185" y="2542305"/>
            <a:ext cx="1391993" cy="1851821"/>
            <a:chOff x="7858617" y="2503090"/>
            <a:chExt cx="1391993" cy="185182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CFE32FE-287B-4DD4-ABEE-E2459DB9B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25" b="3037"/>
            <a:stretch/>
          </p:blipFill>
          <p:spPr>
            <a:xfrm>
              <a:off x="7858617" y="2503091"/>
              <a:ext cx="1391993" cy="185182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CA296B-BDA6-41DB-AC82-30D23015EB0A}"/>
                </a:ext>
              </a:extLst>
            </p:cNvPr>
            <p:cNvSpPr/>
            <p:nvPr/>
          </p:nvSpPr>
          <p:spPr>
            <a:xfrm>
              <a:off x="7858617" y="2503090"/>
              <a:ext cx="1391992" cy="1851820"/>
            </a:xfrm>
            <a:prstGeom prst="rect">
              <a:avLst/>
            </a:prstGeom>
            <a:noFill/>
            <a:ln w="1270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6" name="書卷: 水平 15">
            <a:extLst>
              <a:ext uri="{FF2B5EF4-FFF2-40B4-BE49-F238E27FC236}">
                <a16:creationId xmlns:a16="http://schemas.microsoft.com/office/drawing/2014/main" id="{1A1A90E2-8AB1-4A7F-958D-6BF1A5261442}"/>
              </a:ext>
            </a:extLst>
          </p:cNvPr>
          <p:cNvSpPr/>
          <p:nvPr/>
        </p:nvSpPr>
        <p:spPr>
          <a:xfrm>
            <a:off x="1311310" y="4548982"/>
            <a:ext cx="1974564" cy="1752600"/>
          </a:xfrm>
          <a:prstGeom prst="horizontalScroll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400" b="1" dirty="0">
                <a:ln w="0">
                  <a:solidFill>
                    <a:schemeClr val="tx1"/>
                  </a:solidFill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紅藥水</a:t>
            </a:r>
          </a:p>
          <a:p>
            <a:pPr algn="ctr"/>
            <a:r>
              <a:rPr lang="zh-TW" altLang="en-US" sz="2400" dirty="0">
                <a:ln w="0">
                  <a:solidFill>
                    <a:schemeClr val="tx1"/>
                  </a:solidFill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炸飛敵人</a:t>
            </a:r>
          </a:p>
        </p:txBody>
      </p:sp>
      <p:sp>
        <p:nvSpPr>
          <p:cNvPr id="17" name="書卷: 水平 16">
            <a:extLst>
              <a:ext uri="{FF2B5EF4-FFF2-40B4-BE49-F238E27FC236}">
                <a16:creationId xmlns:a16="http://schemas.microsoft.com/office/drawing/2014/main" id="{D31B6523-62CB-442B-8751-03B9518CD47B}"/>
              </a:ext>
            </a:extLst>
          </p:cNvPr>
          <p:cNvSpPr/>
          <p:nvPr/>
        </p:nvSpPr>
        <p:spPr>
          <a:xfrm>
            <a:off x="3685538" y="4548982"/>
            <a:ext cx="1974564" cy="1752600"/>
          </a:xfrm>
          <a:prstGeom prst="horizontalScroll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400" b="1" dirty="0">
                <a:ln w="0">
                  <a:solidFill>
                    <a:schemeClr val="tx1"/>
                  </a:solidFill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藍藥水</a:t>
            </a:r>
          </a:p>
          <a:p>
            <a:pPr algn="ctr"/>
            <a:r>
              <a:rPr lang="zh-TW" altLang="en-US" sz="2400" dirty="0">
                <a:ln w="0">
                  <a:solidFill>
                    <a:schemeClr val="tx1"/>
                  </a:solidFill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混亂敵人</a:t>
            </a:r>
          </a:p>
        </p:txBody>
      </p:sp>
      <p:sp>
        <p:nvSpPr>
          <p:cNvPr id="18" name="書卷: 水平 17">
            <a:extLst>
              <a:ext uri="{FF2B5EF4-FFF2-40B4-BE49-F238E27FC236}">
                <a16:creationId xmlns:a16="http://schemas.microsoft.com/office/drawing/2014/main" id="{EEA65814-31E9-49F2-8170-3C4A08686854}"/>
              </a:ext>
            </a:extLst>
          </p:cNvPr>
          <p:cNvSpPr/>
          <p:nvPr/>
        </p:nvSpPr>
        <p:spPr>
          <a:xfrm>
            <a:off x="6096000" y="4538661"/>
            <a:ext cx="3432703" cy="1752600"/>
          </a:xfrm>
          <a:prstGeom prst="horizontalScroll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400" b="1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磁鐵</a:t>
            </a:r>
          </a:p>
          <a:p>
            <a:pPr algn="ctr"/>
            <a:r>
              <a:rPr lang="zh-TW" altLang="en-US" sz="24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用磁力影響其他動物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62C84DC8-5DA3-4BF5-AB69-57263606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878" y="777637"/>
            <a:ext cx="2524125" cy="102711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遊戲道具</a:t>
            </a: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F295D157-C0A0-4577-85F6-51548BDC93E8}"/>
              </a:ext>
            </a:extLst>
          </p:cNvPr>
          <p:cNvSpPr txBox="1">
            <a:spLocks/>
          </p:cNvSpPr>
          <p:nvPr/>
        </p:nvSpPr>
        <p:spPr>
          <a:xfrm>
            <a:off x="5660102" y="1558527"/>
            <a:ext cx="3506122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600" b="1" dirty="0">
                <a:solidFill>
                  <a:schemeClr val="bg1"/>
                </a:solidFill>
              </a:rPr>
              <a:t>吃到道具的動物會有一段時間的特殊能力，可以和其他動物互動</a:t>
            </a:r>
          </a:p>
        </p:txBody>
      </p:sp>
    </p:spTree>
    <p:extLst>
      <p:ext uri="{BB962C8B-B14F-4D97-AF65-F5344CB8AC3E}">
        <p14:creationId xmlns:p14="http://schemas.microsoft.com/office/powerpoint/2010/main" val="3594502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標題 1">
            <a:extLst>
              <a:ext uri="{FF2B5EF4-FFF2-40B4-BE49-F238E27FC236}">
                <a16:creationId xmlns:a16="http://schemas.microsoft.com/office/drawing/2014/main" id="{62C84DC8-5DA3-4BF5-AB69-57263606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739" y="1169589"/>
            <a:ext cx="2524125" cy="102711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遊戲特色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436BAAB-68DD-42FF-855B-716A70D7A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6" t="2506" r="26354"/>
          <a:stretch/>
        </p:blipFill>
        <p:spPr>
          <a:xfrm>
            <a:off x="476434" y="1971675"/>
            <a:ext cx="3217816" cy="346180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91847AF-BECC-41F7-89E6-A0A0CC433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2" t="1425" r="26355"/>
          <a:stretch/>
        </p:blipFill>
        <p:spPr>
          <a:xfrm>
            <a:off x="4102520" y="2834877"/>
            <a:ext cx="3217817" cy="3461803"/>
          </a:xfrm>
          <a:prstGeom prst="rect">
            <a:avLst/>
          </a:prstGeom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700A0D6F-1E68-437F-95BB-4641B7E3E6C6}"/>
              </a:ext>
            </a:extLst>
          </p:cNvPr>
          <p:cNvSpPr txBox="1">
            <a:spLocks/>
          </p:cNvSpPr>
          <p:nvPr/>
        </p:nvSpPr>
        <p:spPr>
          <a:xfrm>
            <a:off x="4402153" y="2196702"/>
            <a:ext cx="2693299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solidFill>
                  <a:schemeClr val="bg1"/>
                </a:solidFill>
              </a:rPr>
              <a:t>自由設定遊戲參數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8754243-73DF-4905-85D2-FBDFAACDD3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6" t="1586" r="26562"/>
          <a:stretch/>
        </p:blipFill>
        <p:spPr>
          <a:xfrm>
            <a:off x="7728606" y="1971675"/>
            <a:ext cx="3217817" cy="34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6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758B3FA0-8009-4CE6-B797-35361680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190" y="871139"/>
            <a:ext cx="3899061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遊戲特色 </a:t>
            </a:r>
            <a:r>
              <a:rPr lang="en-US" altLang="zh-TW" b="1" dirty="0">
                <a:solidFill>
                  <a:schemeClr val="bg1"/>
                </a:solidFill>
              </a:rPr>
              <a:t>|</a:t>
            </a:r>
            <a:r>
              <a:rPr lang="zh-TW" altLang="en-US" sz="2000" b="1" dirty="0">
                <a:solidFill>
                  <a:schemeClr val="bg1"/>
                </a:solidFill>
              </a:rPr>
              <a:t>可愛動物</a:t>
            </a:r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588088E3-EF9F-4210-8A61-B50090525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38" y="2087820"/>
            <a:ext cx="7073715" cy="3318807"/>
          </a:xfr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45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758B3FA0-8009-4CE6-B797-35361680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140" y="2323149"/>
            <a:ext cx="3899061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遊戲特色 </a:t>
            </a:r>
            <a:r>
              <a:rPr lang="en-US" altLang="zh-TW" b="1" dirty="0">
                <a:solidFill>
                  <a:schemeClr val="bg1"/>
                </a:solidFill>
              </a:rPr>
              <a:t>|</a:t>
            </a:r>
            <a:r>
              <a:rPr lang="zh-TW" altLang="en-US" sz="2000" b="1" dirty="0">
                <a:solidFill>
                  <a:schemeClr val="bg1"/>
                </a:solidFill>
              </a:rPr>
              <a:t>可愛動物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48F4F0-0815-483A-92DE-5663B4BF4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0" y="2196702"/>
            <a:ext cx="5054415" cy="2338149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7B9312-BB98-441B-BF54-83A767A01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85" y="3648712"/>
            <a:ext cx="5054416" cy="2338149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093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758B3FA0-8009-4CE6-B797-35361680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390" y="761049"/>
            <a:ext cx="3899061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遊戲特色 </a:t>
            </a:r>
            <a:r>
              <a:rPr lang="en-US" altLang="zh-TW" b="1" dirty="0">
                <a:solidFill>
                  <a:schemeClr val="bg1"/>
                </a:solidFill>
              </a:rPr>
              <a:t>|</a:t>
            </a:r>
            <a:r>
              <a:rPr lang="zh-TW" altLang="en-US" sz="2000" b="1" dirty="0">
                <a:solidFill>
                  <a:schemeClr val="bg1"/>
                </a:solidFill>
              </a:rPr>
              <a:t>特殊效果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4111D6A-1793-4ABB-B969-CA2FCA8E2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/>
          <a:stretch/>
        </p:blipFill>
        <p:spPr>
          <a:xfrm>
            <a:off x="3206742" y="2600077"/>
            <a:ext cx="1927860" cy="1657845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6D1B6E6-D800-4D4D-9471-61C779EB8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5" y="2600078"/>
            <a:ext cx="1927859" cy="1657844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D9F174F-5F37-4149-B3D1-D7EDD4D88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45" y="1472800"/>
            <a:ext cx="1927859" cy="1657844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D1F229D-79A2-4EE8-BE61-DF4986356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42" y="4434591"/>
            <a:ext cx="1927859" cy="1657844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7CE6D5B4-6063-4F33-A4B1-F5EAF023E145}"/>
              </a:ext>
            </a:extLst>
          </p:cNvPr>
          <p:cNvSpPr txBox="1">
            <a:spLocks/>
          </p:cNvSpPr>
          <p:nvPr/>
        </p:nvSpPr>
        <p:spPr>
          <a:xfrm>
            <a:off x="2303271" y="4417252"/>
            <a:ext cx="2831331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solidFill>
                  <a:schemeClr val="bg1"/>
                </a:solidFill>
              </a:rPr>
              <a:t>吃道具後的</a:t>
            </a:r>
            <a:r>
              <a:rPr lang="zh-TW" altLang="en-US" sz="2400" b="1" dirty="0">
                <a:solidFill>
                  <a:srgbClr val="FFC000"/>
                </a:solidFill>
              </a:rPr>
              <a:t>碰撞效果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F67D1001-A9CA-43E9-BB1C-3DBB825E97EE}"/>
              </a:ext>
            </a:extLst>
          </p:cNvPr>
          <p:cNvSpPr txBox="1">
            <a:spLocks/>
          </p:cNvSpPr>
          <p:nvPr/>
        </p:nvSpPr>
        <p:spPr>
          <a:xfrm>
            <a:off x="6032808" y="3352568"/>
            <a:ext cx="2752725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solidFill>
                  <a:schemeClr val="bg1"/>
                </a:solidFill>
              </a:rPr>
              <a:t>道具會改變</a:t>
            </a:r>
            <a:r>
              <a:rPr lang="zh-TW" altLang="en-US" sz="2400" b="1" dirty="0">
                <a:solidFill>
                  <a:srgbClr val="FFC000"/>
                </a:solidFill>
              </a:rPr>
              <a:t>動物顏色</a:t>
            </a:r>
            <a:r>
              <a:rPr lang="zh-TW" altLang="en-US" sz="2400" b="1" dirty="0">
                <a:solidFill>
                  <a:schemeClr val="bg1"/>
                </a:solidFill>
              </a:rPr>
              <a:t>及</a:t>
            </a:r>
            <a:r>
              <a:rPr lang="zh-TW" altLang="en-US" sz="2400" b="1" dirty="0">
                <a:solidFill>
                  <a:srgbClr val="FFC000"/>
                </a:solidFill>
              </a:rPr>
              <a:t>身上的粒子效果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6B67B601-6EF0-426A-846D-D98D0C68DEC0}"/>
              </a:ext>
            </a:extLst>
          </p:cNvPr>
          <p:cNvSpPr txBox="1">
            <a:spLocks/>
          </p:cNvSpPr>
          <p:nvPr/>
        </p:nvSpPr>
        <p:spPr>
          <a:xfrm>
            <a:off x="8753475" y="5055427"/>
            <a:ext cx="2752725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solidFill>
                  <a:schemeClr val="bg1"/>
                </a:solidFill>
              </a:rPr>
              <a:t>吃道具後動物周圍會多一層</a:t>
            </a:r>
            <a:r>
              <a:rPr lang="zh-TW" altLang="en-US" sz="2400" b="1" dirty="0">
                <a:solidFill>
                  <a:srgbClr val="FFC000"/>
                </a:solidFill>
              </a:rPr>
              <a:t>彩虹色環</a:t>
            </a:r>
          </a:p>
        </p:txBody>
      </p:sp>
    </p:spTree>
    <p:extLst>
      <p:ext uri="{BB962C8B-B14F-4D97-AF65-F5344CB8AC3E}">
        <p14:creationId xmlns:p14="http://schemas.microsoft.com/office/powerpoint/2010/main" val="32365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758B3FA0-8009-4CE6-B797-35361680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740" y="894399"/>
            <a:ext cx="3899061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遊戲特色 </a:t>
            </a:r>
            <a:r>
              <a:rPr lang="en-US" altLang="zh-TW" b="1" dirty="0">
                <a:solidFill>
                  <a:schemeClr val="bg1"/>
                </a:solidFill>
              </a:rPr>
              <a:t>|</a:t>
            </a:r>
            <a:r>
              <a:rPr lang="zh-TW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</a:rPr>
              <a:t>Game UI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4009EFB-D6C4-43DF-968C-A9EF24AA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85" y="2442325"/>
            <a:ext cx="6237479" cy="2815361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B5D3E2A5-C0B7-4733-925E-E87BD8D69ED7}"/>
              </a:ext>
            </a:extLst>
          </p:cNvPr>
          <p:cNvSpPr txBox="1">
            <a:spLocks/>
          </p:cNvSpPr>
          <p:nvPr/>
        </p:nvSpPr>
        <p:spPr>
          <a:xfrm>
            <a:off x="7166720" y="2958702"/>
            <a:ext cx="2693299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solidFill>
                  <a:schemeClr val="bg1"/>
                </a:solidFill>
              </a:rPr>
              <a:t>簡單明瞭的</a:t>
            </a:r>
            <a:r>
              <a:rPr lang="en-US" altLang="zh-TW" sz="2400" b="1" dirty="0">
                <a:solidFill>
                  <a:schemeClr val="bg1"/>
                </a:solidFill>
              </a:rPr>
              <a:t>UI</a:t>
            </a:r>
            <a:r>
              <a:rPr lang="zh-TW" altLang="en-US" sz="2400" b="1" dirty="0">
                <a:solidFill>
                  <a:schemeClr val="bg1"/>
                </a:solidFill>
              </a:rPr>
              <a:t>介面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328DB223-559A-46E0-86D5-4BC5882B340E}"/>
              </a:ext>
            </a:extLst>
          </p:cNvPr>
          <p:cNvSpPr txBox="1">
            <a:spLocks/>
          </p:cNvSpPr>
          <p:nvPr/>
        </p:nvSpPr>
        <p:spPr>
          <a:xfrm>
            <a:off x="7166720" y="4436182"/>
            <a:ext cx="2693299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solidFill>
                  <a:schemeClr val="bg1"/>
                </a:solidFill>
              </a:rPr>
              <a:t>按下</a:t>
            </a:r>
            <a:r>
              <a:rPr lang="en-US" altLang="zh-TW" sz="2400" b="1" dirty="0">
                <a:solidFill>
                  <a:schemeClr val="bg1"/>
                </a:solidFill>
              </a:rPr>
              <a:t>Esc</a:t>
            </a:r>
            <a:r>
              <a:rPr lang="zh-TW" altLang="en-US" sz="2400" b="1" dirty="0">
                <a:solidFill>
                  <a:schemeClr val="bg1"/>
                </a:solidFill>
              </a:rPr>
              <a:t>或是上方暫停按鈕可以暫停遊戲</a:t>
            </a: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79E6EF10-E0D3-4C19-8EA5-370055B1AAC7}"/>
              </a:ext>
            </a:extLst>
          </p:cNvPr>
          <p:cNvSpPr txBox="1">
            <a:spLocks/>
          </p:cNvSpPr>
          <p:nvPr/>
        </p:nvSpPr>
        <p:spPr>
          <a:xfrm>
            <a:off x="7166720" y="3697442"/>
            <a:ext cx="2693299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solidFill>
                  <a:schemeClr val="bg1"/>
                </a:solidFill>
              </a:rPr>
              <a:t>玩家代表色會對應到動物身旁的色環</a:t>
            </a:r>
          </a:p>
        </p:txBody>
      </p:sp>
    </p:spTree>
    <p:extLst>
      <p:ext uri="{BB962C8B-B14F-4D97-AF65-F5344CB8AC3E}">
        <p14:creationId xmlns:p14="http://schemas.microsoft.com/office/powerpoint/2010/main" val="1785498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758B3FA0-8009-4CE6-B797-35361680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890" y="894399"/>
            <a:ext cx="3899061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遊戲特色 </a:t>
            </a:r>
            <a:r>
              <a:rPr lang="en-US" altLang="zh-TW" b="1" dirty="0">
                <a:solidFill>
                  <a:schemeClr val="bg1"/>
                </a:solidFill>
              </a:rPr>
              <a:t>|</a:t>
            </a:r>
            <a:r>
              <a:rPr lang="zh-TW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</a:rPr>
              <a:t>Game UI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565C408-91AE-49D2-B767-2FB9EEDA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510" y="2219962"/>
            <a:ext cx="7007741" cy="3174602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2392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758B3FA0-8009-4CE6-B797-35361680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90" y="1387551"/>
            <a:ext cx="3899061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遊戲特色 </a:t>
            </a:r>
            <a:r>
              <a:rPr lang="en-US" altLang="zh-TW" b="1" dirty="0">
                <a:solidFill>
                  <a:schemeClr val="bg1"/>
                </a:solidFill>
              </a:rPr>
              <a:t>|</a:t>
            </a:r>
            <a:r>
              <a:rPr lang="zh-TW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</a:rPr>
              <a:t>Game UI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B5D3E2A5-C0B7-4733-925E-E87BD8D69ED7}"/>
              </a:ext>
            </a:extLst>
          </p:cNvPr>
          <p:cNvSpPr txBox="1">
            <a:spLocks/>
          </p:cNvSpPr>
          <p:nvPr/>
        </p:nvSpPr>
        <p:spPr>
          <a:xfrm>
            <a:off x="5738595" y="1844277"/>
            <a:ext cx="2257956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solidFill>
                  <a:schemeClr val="bg1"/>
                </a:solidFill>
              </a:rPr>
              <a:t>遊戲結束畫面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2414D9-1886-4FAC-93C9-3F2D17311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640" y="2619656"/>
            <a:ext cx="6691055" cy="3050462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1932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8ED0378-0295-4BFC-A587-1C27DE03C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DCDE91-5AB0-4B0A-A64C-9AC544759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9E0365-92DA-4C23-A99E-6429D22C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0" y="518873"/>
            <a:ext cx="2333625" cy="1195627"/>
          </a:xfrm>
        </p:spPr>
        <p:txBody>
          <a:bodyPr>
            <a:noAutofit/>
          </a:bodyPr>
          <a:lstStyle/>
          <a:p>
            <a:r>
              <a:rPr lang="en-US" altLang="zh-TW" sz="9600" b="1" dirty="0">
                <a:solidFill>
                  <a:schemeClr val="bg1"/>
                </a:solidFill>
              </a:rPr>
              <a:t>END</a:t>
            </a:r>
            <a:endParaRPr lang="zh-TW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525EA9-B148-4A1C-B24B-EA3B8B70F842}"/>
              </a:ext>
            </a:extLst>
          </p:cNvPr>
          <p:cNvSpPr txBox="1"/>
          <p:nvPr/>
        </p:nvSpPr>
        <p:spPr>
          <a:xfrm>
            <a:off x="6096000" y="4695825"/>
            <a:ext cx="430355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700" b="1" dirty="0" err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</a:rPr>
              <a:t>Aniball</a:t>
            </a:r>
            <a:endParaRPr lang="en-US" altLang="zh-TW" sz="77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B2E5A5-1C86-4143-9ADD-C727F6DE670F}"/>
              </a:ext>
            </a:extLst>
          </p:cNvPr>
          <p:cNvSpPr txBox="1"/>
          <p:nvPr/>
        </p:nvSpPr>
        <p:spPr>
          <a:xfrm>
            <a:off x="6245006" y="5753100"/>
            <a:ext cx="5553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遊戲平台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電腦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遊戲類型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多人派對遊戲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徐浩宇、東宇傑、曹家誠、陳亮孔、謝仲和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4AF53EA-5357-4757-8297-85343DC1A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9B86F"/>
              </a:clrFrom>
              <a:clrTo>
                <a:srgbClr val="39B86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0359" y="181570"/>
            <a:ext cx="2655387" cy="12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83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B903CED-EA3A-4852-A446-932C79F53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3EA2DA-E962-4C98-9758-EF0C4FAF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879" y="1786855"/>
            <a:ext cx="2025650" cy="708305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</a:rPr>
              <a:t>簡介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7F48F00-0606-4A82-ACD7-8B5411265AA6}"/>
              </a:ext>
            </a:extLst>
          </p:cNvPr>
          <p:cNvSpPr txBox="1">
            <a:spLocks/>
          </p:cNvSpPr>
          <p:nvPr/>
        </p:nvSpPr>
        <p:spPr>
          <a:xfrm>
            <a:off x="4141147" y="2670181"/>
            <a:ext cx="5477523" cy="1086939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透過豐富的環境因素以及蓄力彈射，以及可愛的球狀動物等等元素交互作用，打造出一款刺激有趣的派對遊戲。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E4EE09F-3FA9-4D94-8A7D-E1E15EC844A9}"/>
              </a:ext>
            </a:extLst>
          </p:cNvPr>
          <p:cNvSpPr txBox="1">
            <a:spLocks/>
          </p:cNvSpPr>
          <p:nvPr/>
        </p:nvSpPr>
        <p:spPr>
          <a:xfrm>
            <a:off x="6662704" y="5695667"/>
            <a:ext cx="4952466" cy="29911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sz="1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可愛的球狀動物和遊戲內部的</a:t>
            </a:r>
            <a:r>
              <a:rPr lang="en-US" altLang="zh-TW" sz="1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GUI</a:t>
            </a:r>
            <a:r>
              <a:rPr lang="zh-TW" altLang="en-US" sz="1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都是自己製作的喔</a:t>
            </a:r>
            <a:r>
              <a:rPr lang="en-US" altLang="zh-TW" sz="1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!)</a:t>
            </a:r>
            <a:endParaRPr lang="zh-TW" altLang="en-US" sz="1600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8D562B3-BFC6-498E-AC46-8E5753511A99}"/>
              </a:ext>
            </a:extLst>
          </p:cNvPr>
          <p:cNvSpPr txBox="1">
            <a:spLocks/>
          </p:cNvSpPr>
          <p:nvPr/>
        </p:nvSpPr>
        <p:spPr>
          <a:xfrm>
            <a:off x="7457270" y="4079554"/>
            <a:ext cx="2025650" cy="708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b="1" dirty="0">
                <a:solidFill>
                  <a:schemeClr val="bg1"/>
                </a:solidFill>
              </a:rPr>
              <a:t>遊戲特色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F7E27AF-97D9-4E21-96BB-E9CD0710B91F}"/>
              </a:ext>
            </a:extLst>
          </p:cNvPr>
          <p:cNvSpPr txBox="1">
            <a:spLocks/>
          </p:cNvSpPr>
          <p:nvPr/>
        </p:nvSpPr>
        <p:spPr>
          <a:xfrm>
            <a:off x="7001408" y="4801171"/>
            <a:ext cx="3666591" cy="801464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</a:rPr>
              <a:t>將動物</a:t>
            </a:r>
            <a:r>
              <a:rPr lang="en-US" altLang="zh-TW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</a:rPr>
              <a:t>Animal</a:t>
            </a:r>
            <a:r>
              <a:rPr lang="zh-TW" altLang="en-US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</a:rPr>
              <a:t>和球</a:t>
            </a:r>
            <a:r>
              <a:rPr lang="en-US" altLang="zh-TW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</a:rPr>
              <a:t>Ball</a:t>
            </a:r>
            <a:r>
              <a:rPr lang="zh-TW" altLang="en-US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</a:rPr>
              <a:t>結合在一起成為</a:t>
            </a:r>
            <a:r>
              <a:rPr lang="en-US" altLang="zh-TW" sz="2400" b="1" dirty="0" err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</a:rPr>
              <a:t>Aniball</a:t>
            </a:r>
            <a:endParaRPr lang="en-US" altLang="zh-TW" sz="2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445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6E7A2A-6FD6-448E-AC85-3B6B0AEA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3EA2DA-E962-4C98-9758-EF0C4FAF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08493"/>
            <a:ext cx="2565400" cy="912307"/>
          </a:xfrm>
        </p:spPr>
        <p:txBody>
          <a:bodyPr>
            <a:normAutofit/>
          </a:bodyPr>
          <a:lstStyle/>
          <a:p>
            <a:r>
              <a:rPr lang="zh-TW" altLang="en-US" b="1" u="sng" dirty="0">
                <a:latin typeface="+mj-ea"/>
              </a:rPr>
              <a:t>背景故事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E1CD4D-3C2E-4B79-AB17-A5FFE7AB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99" y="1320800"/>
            <a:ext cx="6289676" cy="1603375"/>
          </a:xfr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地球的磁極發生了大改變，導致氣候極端化、天災不斷。</a:t>
            </a:r>
            <a:endParaRPr lang="en-US" altLang="zh-TW" sz="2400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4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而諾亞想要把所有動物都帶上諾亞方舟，於是就把所有動物變成球狀以方便攜帶。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想法泡泡: 雲朵 3">
            <a:extLst>
              <a:ext uri="{FF2B5EF4-FFF2-40B4-BE49-F238E27FC236}">
                <a16:creationId xmlns:a16="http://schemas.microsoft.com/office/drawing/2014/main" id="{5292F04B-B949-4A22-9CF7-FB6EB85F9EA2}"/>
              </a:ext>
            </a:extLst>
          </p:cNvPr>
          <p:cNvSpPr/>
          <p:nvPr/>
        </p:nvSpPr>
        <p:spPr>
          <a:xfrm>
            <a:off x="6553200" y="0"/>
            <a:ext cx="1761426" cy="912307"/>
          </a:xfrm>
          <a:prstGeom prst="cloudCallout">
            <a:avLst>
              <a:gd name="adj1" fmla="val 72192"/>
              <a:gd name="adj2" fmla="val 29060"/>
            </a:avLst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</a:rPr>
              <a:t>我是諾亞方舟</a:t>
            </a:r>
          </a:p>
        </p:txBody>
      </p:sp>
    </p:spTree>
    <p:extLst>
      <p:ext uri="{BB962C8B-B14F-4D97-AF65-F5344CB8AC3E}">
        <p14:creationId xmlns:p14="http://schemas.microsoft.com/office/powerpoint/2010/main" val="424986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96B66AAA-5BF0-487D-AFB4-FC3AE002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6600" y="3856041"/>
            <a:ext cx="2565400" cy="1325563"/>
          </a:xfrm>
        </p:spPr>
        <p:txBody>
          <a:bodyPr>
            <a:normAutofit/>
          </a:bodyPr>
          <a:lstStyle/>
          <a:p>
            <a:r>
              <a:rPr lang="zh-TW" altLang="en-US" u="sng" dirty="0"/>
              <a:t>故事背景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474855B-E5E7-42D3-AE1F-38A41C8B9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402" cy="6858000"/>
          </a:xfr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71DDF7A-2004-4006-822C-E9A65FBD91CB}"/>
              </a:ext>
            </a:extLst>
          </p:cNvPr>
          <p:cNvSpPr txBox="1">
            <a:spLocks/>
          </p:cNvSpPr>
          <p:nvPr/>
        </p:nvSpPr>
        <p:spPr>
          <a:xfrm>
            <a:off x="4921250" y="4728372"/>
            <a:ext cx="6975476" cy="1681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不料，船上的空間依然不夠。在天災來臨之前，每個動物必須彼此競爭，把對方擊敗，爭取那僅有的生存希望，一場腥風血雨的對決即將揭開序幕</a:t>
            </a:r>
            <a:r>
              <a:rPr lang="en-US" altLang="zh-TW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......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5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8ED0378-0295-4BFC-A587-1C27DE03C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DCDE91-5AB0-4B0A-A64C-9AC544759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9E0365-92DA-4C23-A99E-6429D22C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9798"/>
            <a:ext cx="2460625" cy="757477"/>
          </a:xfrm>
        </p:spPr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</a:rPr>
              <a:t>操作方式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129154E-EE73-4F38-9D7B-8DA2CAFD40D3}"/>
              </a:ext>
            </a:extLst>
          </p:cNvPr>
          <p:cNvSpPr txBox="1">
            <a:spLocks/>
          </p:cNvSpPr>
          <p:nvPr/>
        </p:nvSpPr>
        <p:spPr>
          <a:xfrm>
            <a:off x="333375" y="1257300"/>
            <a:ext cx="5210176" cy="138112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透過鍵盤操作動物的滾動及彈射</a:t>
            </a:r>
            <a:endParaRPr lang="en-US" altLang="zh-TW" sz="2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  <a:p>
            <a:pPr marL="0" indent="0">
              <a:buNone/>
            </a:pPr>
            <a:r>
              <a:rPr lang="zh-TW" altLang="en-US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四鍵</a:t>
            </a:r>
            <a:r>
              <a:rPr lang="en-US" altLang="zh-TW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:</a:t>
            </a:r>
            <a:r>
              <a:rPr lang="zh-TW" altLang="en-US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 前後左右</a:t>
            </a:r>
            <a:endParaRPr lang="en-US" altLang="zh-TW" sz="2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  <a:p>
            <a:pPr marL="0" indent="0">
              <a:buNone/>
            </a:pPr>
            <a:r>
              <a:rPr lang="zh-TW" altLang="en-US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一鍵</a:t>
            </a:r>
            <a:r>
              <a:rPr lang="en-US" altLang="zh-TW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:</a:t>
            </a:r>
            <a:r>
              <a:rPr lang="zh-TW" altLang="en-US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 蓄力鍵</a:t>
            </a:r>
            <a:r>
              <a:rPr lang="en-US" altLang="zh-TW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(</a:t>
            </a:r>
            <a:r>
              <a:rPr lang="zh-TW" altLang="en-US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按下蓄力，放開後噴射</a:t>
            </a:r>
            <a:r>
              <a:rPr lang="en-US" altLang="zh-TW" sz="2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)</a:t>
            </a:r>
            <a:endParaRPr lang="zh-TW" altLang="en-US" sz="2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22742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8ED0378-0295-4BFC-A587-1C27DE03C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DCDE91-5AB0-4B0A-A64C-9AC544759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9E0365-92DA-4C23-A99E-6429D22C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9798"/>
            <a:ext cx="2460625" cy="757477"/>
          </a:xfrm>
        </p:spPr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</a:rPr>
              <a:t>操作方式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5427FF0C-A336-4525-A8F1-DFD3CAB79986}"/>
              </a:ext>
            </a:extLst>
          </p:cNvPr>
          <p:cNvGrpSpPr/>
          <p:nvPr/>
        </p:nvGrpSpPr>
        <p:grpSpPr>
          <a:xfrm>
            <a:off x="352424" y="1157601"/>
            <a:ext cx="8148638" cy="2099949"/>
            <a:chOff x="352424" y="1157601"/>
            <a:chExt cx="8148638" cy="2099949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F592020F-AB37-4D56-93FA-4EC3C49C4C65}"/>
                </a:ext>
              </a:extLst>
            </p:cNvPr>
            <p:cNvGrpSpPr/>
            <p:nvPr/>
          </p:nvGrpSpPr>
          <p:grpSpPr>
            <a:xfrm>
              <a:off x="352424" y="1157601"/>
              <a:ext cx="7864975" cy="2099949"/>
              <a:chOff x="352424" y="1157601"/>
              <a:chExt cx="7864975" cy="2099949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E5B96327-D53D-4DED-A72C-6B3FBF6C9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5000" b="24812"/>
              <a:stretch/>
            </p:blipFill>
            <p:spPr>
              <a:xfrm>
                <a:off x="352424" y="1157601"/>
                <a:ext cx="7864975" cy="2099949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9D21244-A852-4249-BB39-B4D277313446}"/>
                  </a:ext>
                </a:extLst>
              </p:cNvPr>
              <p:cNvSpPr/>
              <p:nvPr/>
            </p:nvSpPr>
            <p:spPr>
              <a:xfrm>
                <a:off x="1295400" y="1875322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24D8B9-2BD2-4E2B-A9A8-5DF2416A6F4E}"/>
                  </a:ext>
                </a:extLst>
              </p:cNvPr>
              <p:cNvSpPr/>
              <p:nvPr/>
            </p:nvSpPr>
            <p:spPr>
              <a:xfrm>
                <a:off x="1038225" y="2218222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EEBF703-7BA8-47CC-9A55-1F8AE56673DC}"/>
                  </a:ext>
                </a:extLst>
              </p:cNvPr>
              <p:cNvSpPr/>
              <p:nvPr/>
            </p:nvSpPr>
            <p:spPr>
              <a:xfrm>
                <a:off x="1390650" y="2218222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6FCD7BE-3810-4283-88A7-FB9B3E889FBE}"/>
                  </a:ext>
                </a:extLst>
              </p:cNvPr>
              <p:cNvSpPr/>
              <p:nvPr/>
            </p:nvSpPr>
            <p:spPr>
              <a:xfrm>
                <a:off x="1733550" y="2218222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710ED8A-9D8C-4AE1-8621-800E02171ACE}"/>
                  </a:ext>
                </a:extLst>
              </p:cNvPr>
              <p:cNvSpPr/>
              <p:nvPr/>
            </p:nvSpPr>
            <p:spPr>
              <a:xfrm>
                <a:off x="1924050" y="2904022"/>
                <a:ext cx="2085975" cy="32050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D5C8057-08D0-4385-ACAF-9D9AEC7BDC4A}"/>
                  </a:ext>
                </a:extLst>
              </p:cNvPr>
              <p:cNvSpPr/>
              <p:nvPr/>
            </p:nvSpPr>
            <p:spPr>
              <a:xfrm>
                <a:off x="3143250" y="2218222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C8594DF-A212-4C6A-AC17-CFBFCAABFD5A}"/>
                  </a:ext>
                </a:extLst>
              </p:cNvPr>
              <p:cNvSpPr/>
              <p:nvPr/>
            </p:nvSpPr>
            <p:spPr>
              <a:xfrm>
                <a:off x="3495675" y="2218222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77E7D0E-FDAE-4EC6-A358-AB1FB61F4746}"/>
                  </a:ext>
                </a:extLst>
              </p:cNvPr>
              <p:cNvSpPr/>
              <p:nvPr/>
            </p:nvSpPr>
            <p:spPr>
              <a:xfrm>
                <a:off x="3419475" y="1884847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3B8D2D4-AC59-48B4-92AD-CC67691B832F}"/>
                  </a:ext>
                </a:extLst>
              </p:cNvPr>
              <p:cNvSpPr/>
              <p:nvPr/>
            </p:nvSpPr>
            <p:spPr>
              <a:xfrm>
                <a:off x="3857625" y="2227747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B993964-E5CC-419E-AAB8-E826D75134FB}"/>
                  </a:ext>
                </a:extLst>
              </p:cNvPr>
              <p:cNvSpPr/>
              <p:nvPr/>
            </p:nvSpPr>
            <p:spPr>
              <a:xfrm>
                <a:off x="2971800" y="2561122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5A8DC26-5D2F-4D20-8212-FE37EF02DD24}"/>
                  </a:ext>
                </a:extLst>
              </p:cNvPr>
              <p:cNvSpPr/>
              <p:nvPr/>
            </p:nvSpPr>
            <p:spPr>
              <a:xfrm>
                <a:off x="5943600" y="2561122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B41B21B-81E4-40A1-BCCD-C5CA3DCE9B61}"/>
                  </a:ext>
                </a:extLst>
              </p:cNvPr>
              <p:cNvSpPr/>
              <p:nvPr/>
            </p:nvSpPr>
            <p:spPr>
              <a:xfrm>
                <a:off x="6296025" y="2913547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5CBB0D2-B2BB-440F-BE9B-C2FA617C9188}"/>
                  </a:ext>
                </a:extLst>
              </p:cNvPr>
              <p:cNvSpPr/>
              <p:nvPr/>
            </p:nvSpPr>
            <p:spPr>
              <a:xfrm>
                <a:off x="5953125" y="2913547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AAD858D-B9ED-4FCD-92DC-A72C2E9393E7}"/>
                  </a:ext>
                </a:extLst>
              </p:cNvPr>
              <p:cNvSpPr/>
              <p:nvPr/>
            </p:nvSpPr>
            <p:spPr>
              <a:xfrm>
                <a:off x="5591175" y="2904022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3E641C5-D5B2-4256-820F-A279D59649C3}"/>
                  </a:ext>
                </a:extLst>
              </p:cNvPr>
              <p:cNvSpPr/>
              <p:nvPr/>
            </p:nvSpPr>
            <p:spPr>
              <a:xfrm>
                <a:off x="4733925" y="2570647"/>
                <a:ext cx="771525" cy="320504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8ED1500-464E-421B-A910-921055EEE235}"/>
                  </a:ext>
                </a:extLst>
              </p:cNvPr>
              <p:cNvSpPr/>
              <p:nvPr/>
            </p:nvSpPr>
            <p:spPr>
              <a:xfrm>
                <a:off x="6724650" y="2218222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CDEC5C4-C814-4A58-BE15-8F5AE623CB7F}"/>
                  </a:ext>
                </a:extLst>
              </p:cNvPr>
              <p:cNvSpPr/>
              <p:nvPr/>
            </p:nvSpPr>
            <p:spPr>
              <a:xfrm>
                <a:off x="7077075" y="1884847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FE976AD-0EE8-4186-AE2C-94E036497A59}"/>
                  </a:ext>
                </a:extLst>
              </p:cNvPr>
              <p:cNvSpPr/>
              <p:nvPr/>
            </p:nvSpPr>
            <p:spPr>
              <a:xfrm>
                <a:off x="7086600" y="2227747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2FB216A-D403-4574-BDD2-400BEFAEF4B0}"/>
                  </a:ext>
                </a:extLst>
              </p:cNvPr>
              <p:cNvSpPr/>
              <p:nvPr/>
            </p:nvSpPr>
            <p:spPr>
              <a:xfrm>
                <a:off x="7439025" y="2218222"/>
                <a:ext cx="333375" cy="320504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9EDBFC7-8A54-4F05-8669-0A7F885E0E53}"/>
                  </a:ext>
                </a:extLst>
              </p:cNvPr>
              <p:cNvSpPr/>
              <p:nvPr/>
            </p:nvSpPr>
            <p:spPr>
              <a:xfrm>
                <a:off x="7791450" y="2580172"/>
                <a:ext cx="333375" cy="644354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2224BD3-1C0F-43C3-BB03-100C9943CDB4}"/>
                </a:ext>
              </a:extLst>
            </p:cNvPr>
            <p:cNvSpPr txBox="1"/>
            <p:nvPr/>
          </p:nvSpPr>
          <p:spPr>
            <a:xfrm>
              <a:off x="1831975" y="1545391"/>
              <a:ext cx="895350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Player1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71AD214-7933-430E-A60F-A389FB172910}"/>
                </a:ext>
              </a:extLst>
            </p:cNvPr>
            <p:cNvSpPr txBox="1"/>
            <p:nvPr/>
          </p:nvSpPr>
          <p:spPr>
            <a:xfrm>
              <a:off x="3995738" y="1623586"/>
              <a:ext cx="895350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Player2</a:t>
              </a: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E1A54BA-FF98-447E-9453-EBE4F67D95DA}"/>
                </a:ext>
              </a:extLst>
            </p:cNvPr>
            <p:cNvSpPr txBox="1"/>
            <p:nvPr/>
          </p:nvSpPr>
          <p:spPr>
            <a:xfrm>
              <a:off x="5534025" y="2128462"/>
              <a:ext cx="895350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Player3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9829AB33-E382-4CCC-B20C-D2945E4EB12A}"/>
                </a:ext>
              </a:extLst>
            </p:cNvPr>
            <p:cNvSpPr txBox="1"/>
            <p:nvPr/>
          </p:nvSpPr>
          <p:spPr>
            <a:xfrm>
              <a:off x="7605712" y="1611285"/>
              <a:ext cx="895350" cy="369332"/>
            </a:xfrm>
            <a:prstGeom prst="rect">
              <a:avLst/>
            </a:prstGeom>
            <a:solidFill>
              <a:srgbClr val="FFCC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Player4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05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5D71E1-992B-45FE-9EBE-6DAC687D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430" y="771525"/>
            <a:ext cx="2524125" cy="1027113"/>
          </a:xfrm>
        </p:spPr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</a:rPr>
              <a:t>遊戲模式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9E27389-10B8-410A-90E0-CD4FBEB7D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138" y="1881981"/>
            <a:ext cx="5475088" cy="2682225"/>
          </a:xfr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0228DDB4-E558-47D8-B835-8B91594FF35E}"/>
              </a:ext>
            </a:extLst>
          </p:cNvPr>
          <p:cNvGrpSpPr/>
          <p:nvPr/>
        </p:nvGrpSpPr>
        <p:grpSpPr>
          <a:xfrm>
            <a:off x="1179562" y="1881981"/>
            <a:ext cx="3106688" cy="2682225"/>
            <a:chOff x="544562" y="2167485"/>
            <a:chExt cx="4508928" cy="3558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3605CF0-64BE-474A-9544-43130C9A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563" y="2167485"/>
              <a:ext cx="4508927" cy="355883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15DC896-5BF5-4985-B769-40E234642B55}"/>
                </a:ext>
              </a:extLst>
            </p:cNvPr>
            <p:cNvSpPr/>
            <p:nvPr/>
          </p:nvSpPr>
          <p:spPr>
            <a:xfrm>
              <a:off x="544562" y="2167485"/>
              <a:ext cx="4508927" cy="3558832"/>
            </a:xfrm>
            <a:prstGeom prst="rect">
              <a:avLst/>
            </a:prstGeom>
            <a:noFill/>
            <a:ln w="1270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C83FD145-75F7-44F1-B239-ABFBC4CB7E7A}"/>
              </a:ext>
            </a:extLst>
          </p:cNvPr>
          <p:cNvSpPr/>
          <p:nvPr/>
        </p:nvSpPr>
        <p:spPr>
          <a:xfrm>
            <a:off x="5878138" y="1881981"/>
            <a:ext cx="5475088" cy="2682225"/>
          </a:xfrm>
          <a:prstGeom prst="rect">
            <a:avLst/>
          </a:prstGeom>
          <a:noFill/>
          <a:ln w="1270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書卷: 水平 12">
            <a:extLst>
              <a:ext uri="{FF2B5EF4-FFF2-40B4-BE49-F238E27FC236}">
                <a16:creationId xmlns:a16="http://schemas.microsoft.com/office/drawing/2014/main" id="{B8F5CE95-0B14-40B8-9742-D67AD660D277}"/>
              </a:ext>
            </a:extLst>
          </p:cNvPr>
          <p:cNvSpPr/>
          <p:nvPr/>
        </p:nvSpPr>
        <p:spPr>
          <a:xfrm>
            <a:off x="824730" y="4699000"/>
            <a:ext cx="3899670" cy="1555360"/>
          </a:xfrm>
          <a:prstGeom prst="horizontalScroll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b="1" dirty="0">
                <a:ln w="0"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生存模式</a:t>
            </a:r>
            <a:endParaRPr lang="en-US" altLang="zh-TW" sz="2800" b="1" dirty="0">
              <a:ln w="0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800" dirty="0">
                <a:ln w="0"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努力活到最後一刻</a:t>
            </a:r>
            <a:r>
              <a:rPr lang="en-US" altLang="zh-TW" sz="2800" dirty="0">
                <a:ln w="0"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!!!</a:t>
            </a:r>
            <a:endParaRPr lang="zh-TW" altLang="en-US" sz="2800" dirty="0">
              <a:ln w="0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書卷: 水平 13">
            <a:extLst>
              <a:ext uri="{FF2B5EF4-FFF2-40B4-BE49-F238E27FC236}">
                <a16:creationId xmlns:a16="http://schemas.microsoft.com/office/drawing/2014/main" id="{B95779D6-5518-40C0-B09F-466A88E11A71}"/>
              </a:ext>
            </a:extLst>
          </p:cNvPr>
          <p:cNvSpPr/>
          <p:nvPr/>
        </p:nvSpPr>
        <p:spPr>
          <a:xfrm flipH="1">
            <a:off x="5953763" y="4700086"/>
            <a:ext cx="5399463" cy="1554274"/>
          </a:xfrm>
          <a:prstGeom prst="horizontalScroll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n w="0"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足球模式</a:t>
            </a:r>
            <a:endParaRPr lang="en-US" altLang="zh-TW" sz="2800" b="1" dirty="0">
              <a:ln w="0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800" dirty="0">
                <a:ln w="0"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將西瓜射入球門得分</a:t>
            </a:r>
            <a:r>
              <a:rPr lang="en-US" altLang="zh-TW" sz="2800" dirty="0">
                <a:ln w="0"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!!!</a:t>
            </a:r>
            <a:endParaRPr lang="zh-TW" altLang="en-US" sz="2800" dirty="0">
              <a:ln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07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5D71E1-992B-45FE-9EBE-6DAC687D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430" y="771525"/>
            <a:ext cx="2524125" cy="102711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生存模式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3E871CC-3759-40AD-B255-0C9107371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2" y="2018198"/>
            <a:ext cx="4842645" cy="2273389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923227E-1F06-48B1-A986-987EE0EF8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897" y="3221607"/>
            <a:ext cx="5973251" cy="2804153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B40A450D-DB1F-4534-BCFF-72FBB1C87D45}"/>
              </a:ext>
            </a:extLst>
          </p:cNvPr>
          <p:cNvSpPr txBox="1">
            <a:spLocks/>
          </p:cNvSpPr>
          <p:nvPr/>
        </p:nvSpPr>
        <p:spPr>
          <a:xfrm>
            <a:off x="5717252" y="2295524"/>
            <a:ext cx="3188623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600" b="1" dirty="0">
                <a:solidFill>
                  <a:schemeClr val="bg1"/>
                </a:solidFill>
              </a:rPr>
              <a:t>地板會從地面升起，一覽冰雪美景的頂上巔峰之戰</a:t>
            </a: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FC532AC4-061F-4E18-AC88-F691FCE3B59B}"/>
              </a:ext>
            </a:extLst>
          </p:cNvPr>
          <p:cNvSpPr txBox="1">
            <a:spLocks/>
          </p:cNvSpPr>
          <p:nvPr/>
        </p:nvSpPr>
        <p:spPr>
          <a:xfrm>
            <a:off x="2906174" y="4623683"/>
            <a:ext cx="2493298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600" b="1" dirty="0">
                <a:solidFill>
                  <a:schemeClr val="bg1"/>
                </a:solidFill>
              </a:rPr>
              <a:t>地板會隨時間掉落，增加遊戲的刺激程度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8865AA0E-4E44-430C-BC16-677FACDCF420}"/>
              </a:ext>
            </a:extLst>
          </p:cNvPr>
          <p:cNvSpPr/>
          <p:nvPr/>
        </p:nvSpPr>
        <p:spPr>
          <a:xfrm>
            <a:off x="7140113" y="4576058"/>
            <a:ext cx="342900" cy="342900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接點: 弧形 26">
            <a:extLst>
              <a:ext uri="{FF2B5EF4-FFF2-40B4-BE49-F238E27FC236}">
                <a16:creationId xmlns:a16="http://schemas.microsoft.com/office/drawing/2014/main" id="{C264AF1F-5845-45D9-8E1F-0AD28EA044CA}"/>
              </a:ext>
            </a:extLst>
          </p:cNvPr>
          <p:cNvCxnSpPr>
            <a:cxnSpLocks/>
          </p:cNvCxnSpPr>
          <p:nvPr/>
        </p:nvCxnSpPr>
        <p:spPr>
          <a:xfrm flipV="1">
            <a:off x="5327497" y="4623683"/>
            <a:ext cx="1701953" cy="123825"/>
          </a:xfrm>
          <a:prstGeom prst="curved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27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5D71E1-992B-45FE-9EBE-6DAC687D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430" y="771525"/>
            <a:ext cx="2524125" cy="102711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足球模式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B40A450D-DB1F-4534-BCFF-72FBB1C87D45}"/>
              </a:ext>
            </a:extLst>
          </p:cNvPr>
          <p:cNvSpPr txBox="1">
            <a:spLocks/>
          </p:cNvSpPr>
          <p:nvPr/>
        </p:nvSpPr>
        <p:spPr>
          <a:xfrm>
            <a:off x="6238875" y="5157083"/>
            <a:ext cx="6029325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solidFill>
                  <a:schemeClr val="bg1"/>
                </a:solidFill>
              </a:rPr>
              <a:t>在幽靜的森林中的湖上有一座球場</a:t>
            </a:r>
            <a:r>
              <a:rPr lang="en-US" altLang="zh-TW" sz="2400" b="1" dirty="0">
                <a:solidFill>
                  <a:schemeClr val="bg1"/>
                </a:solidFill>
              </a:rPr>
              <a:t>……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E540E1-D1EB-47BA-A599-CA129CB69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88" y="1994349"/>
            <a:ext cx="6109212" cy="2869479"/>
          </a:xfrm>
          <a:prstGeom prst="rect">
            <a:avLst/>
          </a:prstGeom>
          <a:ln w="76200">
            <a:solidFill>
              <a:srgbClr val="FFCC00"/>
            </a:solidFill>
          </a:ln>
        </p:spPr>
      </p:pic>
    </p:spTree>
    <p:extLst>
      <p:ext uri="{BB962C8B-B14F-4D97-AF65-F5344CB8AC3E}">
        <p14:creationId xmlns:p14="http://schemas.microsoft.com/office/powerpoint/2010/main" val="254945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</TotalTime>
  <Words>484</Words>
  <Application>Microsoft Office PowerPoint</Application>
  <PresentationFormat>寬螢幕</PresentationFormat>
  <Paragraphs>66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微軟正黑體</vt:lpstr>
      <vt:lpstr>新細明體</vt:lpstr>
      <vt:lpstr>Arial</vt:lpstr>
      <vt:lpstr>Arial Black</vt:lpstr>
      <vt:lpstr>Calibri</vt:lpstr>
      <vt:lpstr>Calibri Light</vt:lpstr>
      <vt:lpstr>Office 佈景主題</vt:lpstr>
      <vt:lpstr>PowerPoint 簡報</vt:lpstr>
      <vt:lpstr>簡介</vt:lpstr>
      <vt:lpstr>背景故事</vt:lpstr>
      <vt:lpstr>故事背景</vt:lpstr>
      <vt:lpstr>操作方式</vt:lpstr>
      <vt:lpstr>操作方式</vt:lpstr>
      <vt:lpstr>遊戲模式</vt:lpstr>
      <vt:lpstr>生存模式</vt:lpstr>
      <vt:lpstr>足球模式</vt:lpstr>
      <vt:lpstr>關卡特色</vt:lpstr>
      <vt:lpstr>遊戲道具</vt:lpstr>
      <vt:lpstr>遊戲特色</vt:lpstr>
      <vt:lpstr>遊戲特色 |可愛動物</vt:lpstr>
      <vt:lpstr>遊戲特色 |可愛動物</vt:lpstr>
      <vt:lpstr>遊戲特色 |特殊效果</vt:lpstr>
      <vt:lpstr>遊戲特色 | Game UI</vt:lpstr>
      <vt:lpstr>遊戲特色 | Game UI</vt:lpstr>
      <vt:lpstr>遊戲特色 | Game UI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家誠 曹</dc:creator>
  <cp:lastModifiedBy>浩緯 徐</cp:lastModifiedBy>
  <cp:revision>114</cp:revision>
  <dcterms:created xsi:type="dcterms:W3CDTF">2019-12-29T09:33:40Z</dcterms:created>
  <dcterms:modified xsi:type="dcterms:W3CDTF">2019-12-30T09:00:49Z</dcterms:modified>
</cp:coreProperties>
</file>